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958"/>
  </p:normalViewPr>
  <p:slideViewPr>
    <p:cSldViewPr snapToGrid="0">
      <p:cViewPr varScale="1">
        <p:scale>
          <a:sx n="121" d="100"/>
          <a:sy n="121" d="100"/>
        </p:scale>
        <p:origin x="200" y="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F9B59B-6B5D-8B40-A94A-29D3CF814288}" type="datetimeFigureOut">
              <a:rPr lang="en-US" smtClean="0"/>
              <a:t>5/21/23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8F2F82-2F60-ED40-9284-CECE4DEA95B9}" type="slidenum">
              <a:rPr lang="en-US" smtClean="0"/>
              <a:t>‹#›</a:t>
            </a:fld>
            <a:endParaRPr lang="en-US"/>
          </a:p>
        </p:txBody>
      </p:sp>
    </p:spTree>
    <p:extLst>
      <p:ext uri="{BB962C8B-B14F-4D97-AF65-F5344CB8AC3E}">
        <p14:creationId xmlns:p14="http://schemas.microsoft.com/office/powerpoint/2010/main" val="2535648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8F2F82-2F60-ED40-9284-CECE4DEA95B9}" type="slidenum">
              <a:rPr lang="en-US" smtClean="0"/>
              <a:t>8</a:t>
            </a:fld>
            <a:endParaRPr lang="en-US"/>
          </a:p>
        </p:txBody>
      </p:sp>
    </p:spTree>
    <p:extLst>
      <p:ext uri="{BB962C8B-B14F-4D97-AF65-F5344CB8AC3E}">
        <p14:creationId xmlns:p14="http://schemas.microsoft.com/office/powerpoint/2010/main" val="412524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5/21/23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5/21/23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5/21/23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5/21/23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5/21/23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5/21/23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5/21/23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5/21/23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5/21/23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5/21/23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5/21/23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5/21/23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A98F8-CDFE-046A-A472-9235C3ACE749}"/>
              </a:ext>
            </a:extLst>
          </p:cNvPr>
          <p:cNvSpPr>
            <a:spLocks noGrp="1"/>
          </p:cNvSpPr>
          <p:nvPr>
            <p:ph type="ctrTitle"/>
          </p:nvPr>
        </p:nvSpPr>
        <p:spPr/>
        <p:txBody>
          <a:bodyPr/>
          <a:lstStyle/>
          <a:p>
            <a:r>
              <a:rPr lang="en-US" dirty="0">
                <a:latin typeface="American Typewriter" panose="02090604020004020304" pitchFamily="18" charset="77"/>
              </a:rPr>
              <a:t>Score sport tracker </a:t>
            </a:r>
          </a:p>
        </p:txBody>
      </p:sp>
      <p:pic>
        <p:nvPicPr>
          <p:cNvPr id="13" name="Audio 12">
            <a:extLst>
              <a:ext uri="{FF2B5EF4-FFF2-40B4-BE49-F238E27FC236}">
                <a16:creationId xmlns:a16="http://schemas.microsoft.com/office/drawing/2014/main" id="{E00C95A6-35EE-E150-E554-FED72D67A4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91408924"/>
      </p:ext>
    </p:extLst>
  </p:cSld>
  <p:clrMapOvr>
    <a:masterClrMapping/>
  </p:clrMapOvr>
  <mc:AlternateContent xmlns:mc="http://schemas.openxmlformats.org/markup-compatibility/2006">
    <mc:Choice xmlns:p14="http://schemas.microsoft.com/office/powerpoint/2010/main" Requires="p14">
      <p:transition spd="slow" p14:dur="2000" advTm="73504"/>
    </mc:Choice>
    <mc:Fallback>
      <p:transition spd="slow" advTm="73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A8056EA-773B-4CCD-743F-49963E04BA4E}"/>
              </a:ext>
            </a:extLst>
          </p:cNvPr>
          <p:cNvSpPr txBox="1"/>
          <p:nvPr/>
        </p:nvSpPr>
        <p:spPr>
          <a:xfrm>
            <a:off x="3492347" y="2967335"/>
            <a:ext cx="6103345" cy="923330"/>
          </a:xfrm>
          <a:prstGeom prst="rect">
            <a:avLst/>
          </a:prstGeom>
          <a:noFill/>
        </p:spPr>
        <p:txBody>
          <a:bodyPr wrap="square" rtlCol="0">
            <a:spAutoFit/>
          </a:bodyPr>
          <a:lstStyle/>
          <a:p>
            <a:r>
              <a:rPr lang="en-US" sz="5400" dirty="0">
                <a:latin typeface="American Typewriter" panose="02090604020004020304" pitchFamily="18" charset="77"/>
              </a:rPr>
              <a:t>CAPABILITIES</a:t>
            </a:r>
          </a:p>
        </p:txBody>
      </p:sp>
      <p:pic>
        <p:nvPicPr>
          <p:cNvPr id="8" name="Audio 7">
            <a:extLst>
              <a:ext uri="{FF2B5EF4-FFF2-40B4-BE49-F238E27FC236}">
                <a16:creationId xmlns:a16="http://schemas.microsoft.com/office/drawing/2014/main" id="{F5288094-D80F-CDCA-B71F-9C5A4416E3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3927889"/>
      </p:ext>
    </p:extLst>
  </p:cSld>
  <p:clrMapOvr>
    <a:masterClrMapping/>
  </p:clrMapOvr>
  <mc:AlternateContent xmlns:mc="http://schemas.openxmlformats.org/markup-compatibility/2006">
    <mc:Choice xmlns:p14="http://schemas.microsoft.com/office/powerpoint/2010/main" Requires="p14">
      <p:transition spd="slow" p14:dur="2000" advTm="3786"/>
    </mc:Choice>
    <mc:Fallback>
      <p:transition spd="slow" advTm="37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A7AE49-1404-73E1-B96E-65B4F9E81460}"/>
              </a:ext>
            </a:extLst>
          </p:cNvPr>
          <p:cNvSpPr txBox="1"/>
          <p:nvPr/>
        </p:nvSpPr>
        <p:spPr>
          <a:xfrm>
            <a:off x="1388125" y="716096"/>
            <a:ext cx="9507557" cy="5078313"/>
          </a:xfrm>
          <a:prstGeom prst="rect">
            <a:avLst/>
          </a:prstGeom>
          <a:noFill/>
        </p:spPr>
        <p:txBody>
          <a:bodyPr wrap="square" rtlCol="0">
            <a:spAutoFit/>
          </a:bodyPr>
          <a:lstStyle/>
          <a:p>
            <a:pPr marL="285750" indent="-285750" algn="l">
              <a:buFont typeface="Arial" panose="020B0604020202020204" pitchFamily="34" charset="0"/>
              <a:buChar char="•"/>
            </a:pPr>
            <a:r>
              <a:rPr lang="en-US" b="0" i="0" dirty="0">
                <a:effectLst/>
                <a:latin typeface="American Typewriter" panose="02090604020004020304" pitchFamily="18" charset="77"/>
              </a:rPr>
              <a:t>Data Retrieval: capability of retrieving data from ESPN's API for various sports leagues, such as soccer, basketball, and football.</a:t>
            </a:r>
          </a:p>
          <a:p>
            <a:pPr algn="l">
              <a:buFont typeface="+mj-lt"/>
              <a:buAutoNum type="arabicPeriod"/>
            </a:pPr>
            <a:endParaRPr lang="en-US" dirty="0">
              <a:latin typeface="American Typewriter" panose="02090604020004020304" pitchFamily="18" charset="77"/>
            </a:endParaRPr>
          </a:p>
          <a:p>
            <a:pPr marL="285750" indent="-285750" algn="l">
              <a:buFont typeface="Arial" panose="020B0604020202020204" pitchFamily="34" charset="0"/>
              <a:buChar char="•"/>
            </a:pPr>
            <a:r>
              <a:rPr lang="en-US" b="0" i="0" dirty="0">
                <a:effectLst/>
                <a:latin typeface="American Typewriter" panose="02090604020004020304" pitchFamily="18" charset="77"/>
              </a:rPr>
              <a:t>Score Updates: It can provide real-time or scheduled updates on scores, game status, and team information for selected leagues.</a:t>
            </a:r>
          </a:p>
          <a:p>
            <a:pPr algn="l"/>
            <a:endParaRPr lang="en-US" dirty="0">
              <a:latin typeface="American Typewriter" panose="02090604020004020304" pitchFamily="18" charset="77"/>
            </a:endParaRPr>
          </a:p>
          <a:p>
            <a:pPr marL="285750" indent="-285750" algn="l">
              <a:buFont typeface="Arial" panose="020B0604020202020204" pitchFamily="34" charset="0"/>
              <a:buChar char="•"/>
            </a:pPr>
            <a:r>
              <a:rPr lang="en-US" b="0" i="0" dirty="0">
                <a:effectLst/>
                <a:latin typeface="American Typewriter" panose="02090604020004020304" pitchFamily="18" charset="77"/>
              </a:rPr>
              <a:t>Data Processing:  processes the retrieved data and extract relevant information, such as home team, away team, scores, game status, and dates.</a:t>
            </a:r>
          </a:p>
          <a:p>
            <a:pPr algn="l"/>
            <a:endParaRPr lang="en-US" b="0" i="0" dirty="0">
              <a:effectLst/>
              <a:latin typeface="American Typewriter" panose="02090604020004020304" pitchFamily="18" charset="77"/>
            </a:endParaRPr>
          </a:p>
          <a:p>
            <a:pPr marL="285750" indent="-285750" algn="l">
              <a:buFont typeface="Arial" panose="020B0604020202020204" pitchFamily="34" charset="0"/>
              <a:buChar char="•"/>
            </a:pPr>
            <a:r>
              <a:rPr lang="en-US" b="0" i="0" dirty="0">
                <a:effectLst/>
                <a:latin typeface="American Typewriter" panose="02090604020004020304" pitchFamily="18" charset="77"/>
              </a:rPr>
              <a:t>Data Presentation: presents the processed data in a structured format, such as a tabular display using pandas </a:t>
            </a:r>
            <a:r>
              <a:rPr lang="en-US" b="0" i="0" dirty="0" err="1">
                <a:effectLst/>
                <a:latin typeface="American Typewriter" panose="02090604020004020304" pitchFamily="18" charset="77"/>
              </a:rPr>
              <a:t>DataFrames</a:t>
            </a:r>
            <a:r>
              <a:rPr lang="en-US" b="0" i="0" dirty="0">
                <a:effectLst/>
                <a:latin typeface="American Typewriter" panose="02090604020004020304" pitchFamily="18" charset="77"/>
              </a:rPr>
              <a:t>, making it easy to read and analyze.</a:t>
            </a:r>
          </a:p>
          <a:p>
            <a:pPr algn="l"/>
            <a:endParaRPr lang="en-US" b="0" i="0" dirty="0">
              <a:effectLst/>
              <a:latin typeface="American Typewriter" panose="02090604020004020304" pitchFamily="18" charset="77"/>
            </a:endParaRPr>
          </a:p>
          <a:p>
            <a:pPr marL="285750" indent="-285750" algn="l">
              <a:buFont typeface="Arial" panose="020B0604020202020204" pitchFamily="34" charset="0"/>
              <a:buChar char="•"/>
            </a:pPr>
            <a:r>
              <a:rPr lang="en-US" b="0" i="0" dirty="0">
                <a:effectLst/>
                <a:latin typeface="American Typewriter" panose="02090604020004020304" pitchFamily="18" charset="77"/>
              </a:rPr>
              <a:t> League Specific Functionality: Has the ability to handle specific leagues like NBA, Premier League, La Liga, Ligue 1, Bundesliga, NFL, Serie A, and Champions League, providing league-specific information and scores.</a:t>
            </a:r>
          </a:p>
          <a:p>
            <a:pPr algn="l"/>
            <a:endParaRPr lang="en-US" dirty="0">
              <a:latin typeface="American Typewriter" panose="02090604020004020304" pitchFamily="18" charset="77"/>
            </a:endParaRPr>
          </a:p>
          <a:p>
            <a:pPr marL="285750" indent="-285750" algn="l">
              <a:buFont typeface="Arial" panose="020B0604020202020204" pitchFamily="34" charset="0"/>
              <a:buChar char="•"/>
            </a:pPr>
            <a:r>
              <a:rPr lang="en-US" b="0" i="0" dirty="0">
                <a:effectLst/>
                <a:latin typeface="American Typewriter" panose="02090604020004020304" pitchFamily="18" charset="77"/>
              </a:rPr>
              <a:t>Txt File Interaction: reads data from a Txt file containing league URLs and update the scores based on the latest data retrieved from the API.</a:t>
            </a:r>
          </a:p>
        </p:txBody>
      </p:sp>
      <p:pic>
        <p:nvPicPr>
          <p:cNvPr id="12" name="Audio 11">
            <a:extLst>
              <a:ext uri="{FF2B5EF4-FFF2-40B4-BE49-F238E27FC236}">
                <a16:creationId xmlns:a16="http://schemas.microsoft.com/office/drawing/2014/main" id="{18EFCA07-53CE-55AB-31A9-4214FB6F289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7828802"/>
      </p:ext>
    </p:extLst>
  </p:cSld>
  <p:clrMapOvr>
    <a:masterClrMapping/>
  </p:clrMapOvr>
  <mc:AlternateContent xmlns:mc="http://schemas.openxmlformats.org/markup-compatibility/2006">
    <mc:Choice xmlns:p14="http://schemas.microsoft.com/office/powerpoint/2010/main" Requires="p14">
      <p:transition spd="slow" p14:dur="2000" advTm="131818"/>
    </mc:Choice>
    <mc:Fallback>
      <p:transition spd="slow" advTm="131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D66361-B061-1A70-AF58-C82817FF00CD}"/>
              </a:ext>
            </a:extLst>
          </p:cNvPr>
          <p:cNvSpPr txBox="1"/>
          <p:nvPr/>
        </p:nvSpPr>
        <p:spPr>
          <a:xfrm>
            <a:off x="2765233" y="2588964"/>
            <a:ext cx="6852492" cy="707886"/>
          </a:xfrm>
          <a:prstGeom prst="rect">
            <a:avLst/>
          </a:prstGeom>
          <a:noFill/>
        </p:spPr>
        <p:txBody>
          <a:bodyPr wrap="square" rtlCol="0">
            <a:spAutoFit/>
          </a:bodyPr>
          <a:lstStyle/>
          <a:p>
            <a:pPr algn="ctr"/>
            <a:r>
              <a:rPr lang="en-US" sz="4000" dirty="0">
                <a:latin typeface="American Typewriter" panose="02090604020004020304" pitchFamily="18" charset="77"/>
              </a:rPr>
              <a:t>Purpose</a:t>
            </a:r>
          </a:p>
        </p:txBody>
      </p:sp>
      <p:pic>
        <p:nvPicPr>
          <p:cNvPr id="8" name="Audio 7">
            <a:extLst>
              <a:ext uri="{FF2B5EF4-FFF2-40B4-BE49-F238E27FC236}">
                <a16:creationId xmlns:a16="http://schemas.microsoft.com/office/drawing/2014/main" id="{8BCCE2BA-CB7E-4B8F-25E3-8640BDDC7EE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82031080"/>
      </p:ext>
    </p:extLst>
  </p:cSld>
  <p:clrMapOvr>
    <a:masterClrMapping/>
  </p:clrMapOvr>
  <mc:AlternateContent xmlns:mc="http://schemas.openxmlformats.org/markup-compatibility/2006">
    <mc:Choice xmlns:p14="http://schemas.microsoft.com/office/powerpoint/2010/main" Requires="p14">
      <p:transition spd="slow" p14:dur="2000" advTm="3424"/>
    </mc:Choice>
    <mc:Fallback>
      <p:transition spd="slow" advTm="3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F06CA42-3C32-203C-904C-AAB9CBECEDF8}"/>
              </a:ext>
            </a:extLst>
          </p:cNvPr>
          <p:cNvSpPr txBox="1"/>
          <p:nvPr/>
        </p:nvSpPr>
        <p:spPr>
          <a:xfrm>
            <a:off x="1579542" y="1365157"/>
            <a:ext cx="9411160" cy="5355312"/>
          </a:xfrm>
          <a:prstGeom prst="rect">
            <a:avLst/>
          </a:prstGeom>
          <a:noFill/>
        </p:spPr>
        <p:txBody>
          <a:bodyPr wrap="square">
            <a:spAutoFit/>
          </a:bodyPr>
          <a:lstStyle/>
          <a:p>
            <a:pPr algn="l">
              <a:buFont typeface="Arial" panose="020B0604020202020204" pitchFamily="34" charset="0"/>
              <a:buChar char="•"/>
            </a:pPr>
            <a:r>
              <a:rPr lang="en-US" b="0" i="0" dirty="0">
                <a:effectLst/>
                <a:latin typeface="American Typewriter" panose="02090604020004020304" pitchFamily="18" charset="77"/>
              </a:rPr>
              <a:t>Retrieve real-time scores: The project fetches data from the ESPN API to obtain live scores for different sports leagues, including the NBA, Premier League, Champions League, La Liga, Serie A, Ligue 1, and Bundesliga. It ensures that users have access to the most recent scores and game information.</a:t>
            </a:r>
          </a:p>
          <a:p>
            <a:pPr algn="l"/>
            <a:endParaRPr lang="en-US" b="0" i="0" dirty="0">
              <a:effectLst/>
              <a:latin typeface="American Typewriter" panose="02090604020004020304" pitchFamily="18" charset="77"/>
            </a:endParaRPr>
          </a:p>
          <a:p>
            <a:pPr algn="l">
              <a:buFont typeface="Arial" panose="020B0604020202020204" pitchFamily="34" charset="0"/>
              <a:buChar char="•"/>
            </a:pPr>
            <a:r>
              <a:rPr lang="en-US" b="0" i="0" dirty="0">
                <a:effectLst/>
                <a:latin typeface="American Typewriter" panose="02090604020004020304" pitchFamily="18" charset="77"/>
              </a:rPr>
              <a:t>Display game details: The project organizes the retrieved data in a structured format, presenting key game details such as team names, scores, game statuses (e.g., scheduled, in progress, full time), and dates. This allows users to quickly understand the current state of the games.</a:t>
            </a:r>
          </a:p>
          <a:p>
            <a:pPr algn="l"/>
            <a:endParaRPr lang="en-US" b="0" i="0" dirty="0">
              <a:effectLst/>
              <a:latin typeface="American Typewriter" panose="02090604020004020304" pitchFamily="18" charset="77"/>
            </a:endParaRPr>
          </a:p>
          <a:p>
            <a:pPr algn="l">
              <a:buFont typeface="Arial" panose="020B0604020202020204" pitchFamily="34" charset="0"/>
              <a:buChar char="•"/>
            </a:pPr>
            <a:r>
              <a:rPr lang="en-US" b="0" i="0" dirty="0">
                <a:effectLst/>
                <a:latin typeface="American Typewriter" panose="02090604020004020304" pitchFamily="18" charset="77"/>
              </a:rPr>
              <a:t>User-friendly interface: The project aims to provide a user-friendly interface, presenting the scores and game details in a clear and organized manner. Users can easily navigate and access the information they need without dealing with complex systems or APIs.</a:t>
            </a:r>
          </a:p>
          <a:p>
            <a:pPr algn="l"/>
            <a:endParaRPr lang="en-US" b="0" i="0" dirty="0">
              <a:effectLst/>
              <a:latin typeface="American Typewriter" panose="02090604020004020304" pitchFamily="18" charset="77"/>
            </a:endParaRPr>
          </a:p>
          <a:p>
            <a:pPr algn="l">
              <a:buFont typeface="Arial" panose="020B0604020202020204" pitchFamily="34" charset="0"/>
              <a:buChar char="•"/>
            </a:pPr>
            <a:r>
              <a:rPr lang="en-US" b="0" i="0" dirty="0">
                <a:effectLst/>
                <a:latin typeface="American Typewriter" panose="02090604020004020304" pitchFamily="18" charset="77"/>
              </a:rPr>
              <a:t>Timely and reliable information: By retrieving data from reliable sources and implementing real-time updates, the project ensures that users have accurate and up-to-date information about game results and scores.</a:t>
            </a:r>
            <a:br>
              <a:rPr lang="en-US" dirty="0">
                <a:latin typeface="American Typewriter" panose="02090604020004020304" pitchFamily="18" charset="77"/>
              </a:rPr>
            </a:br>
            <a:endParaRPr lang="en-US" b="0" i="0" dirty="0">
              <a:effectLst/>
              <a:latin typeface="American Typewriter" panose="02090604020004020304" pitchFamily="18" charset="77"/>
            </a:endParaRPr>
          </a:p>
        </p:txBody>
      </p:sp>
      <p:pic>
        <p:nvPicPr>
          <p:cNvPr id="9" name="Audio 8">
            <a:extLst>
              <a:ext uri="{FF2B5EF4-FFF2-40B4-BE49-F238E27FC236}">
                <a16:creationId xmlns:a16="http://schemas.microsoft.com/office/drawing/2014/main" id="{C1AAD491-EEAA-4695-7FE2-32DE3953042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3347301"/>
      </p:ext>
    </p:extLst>
  </p:cSld>
  <p:clrMapOvr>
    <a:masterClrMapping/>
  </p:clrMapOvr>
  <mc:AlternateContent xmlns:mc="http://schemas.openxmlformats.org/markup-compatibility/2006">
    <mc:Choice xmlns:p14="http://schemas.microsoft.com/office/powerpoint/2010/main" Requires="p14">
      <p:transition spd="slow" p14:dur="2000" advTm="119242"/>
    </mc:Choice>
    <mc:Fallback>
      <p:transition spd="slow" advTm="119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6F5751-9EBE-3582-FBBF-A325705735F8}"/>
              </a:ext>
            </a:extLst>
          </p:cNvPr>
          <p:cNvSpPr txBox="1"/>
          <p:nvPr/>
        </p:nvSpPr>
        <p:spPr>
          <a:xfrm>
            <a:off x="3633730" y="2941451"/>
            <a:ext cx="4924540" cy="707886"/>
          </a:xfrm>
          <a:prstGeom prst="rect">
            <a:avLst/>
          </a:prstGeom>
          <a:noFill/>
        </p:spPr>
        <p:txBody>
          <a:bodyPr wrap="square" rtlCol="0">
            <a:spAutoFit/>
          </a:bodyPr>
          <a:lstStyle/>
          <a:p>
            <a:pPr algn="ctr"/>
            <a:r>
              <a:rPr lang="en-US" sz="4000" dirty="0">
                <a:latin typeface="American Typewriter" panose="02090604020004020304" pitchFamily="18" charset="77"/>
              </a:rPr>
              <a:t>Run Down</a:t>
            </a:r>
          </a:p>
        </p:txBody>
      </p:sp>
      <p:pic>
        <p:nvPicPr>
          <p:cNvPr id="5" name="Audio 4">
            <a:extLst>
              <a:ext uri="{FF2B5EF4-FFF2-40B4-BE49-F238E27FC236}">
                <a16:creationId xmlns:a16="http://schemas.microsoft.com/office/drawing/2014/main" id="{A82359FE-58FD-A03A-F726-29574A9AA98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90171658"/>
      </p:ext>
    </p:extLst>
  </p:cSld>
  <p:clrMapOvr>
    <a:masterClrMapping/>
  </p:clrMapOvr>
  <mc:AlternateContent xmlns:mc="http://schemas.openxmlformats.org/markup-compatibility/2006">
    <mc:Choice xmlns:p14="http://schemas.microsoft.com/office/powerpoint/2010/main" Requires="p14">
      <p:transition spd="slow" p14:dur="2000" advTm="2656"/>
    </mc:Choice>
    <mc:Fallback>
      <p:transition spd="slow" advTm="2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905DD5-FDDA-E839-D107-8FD89BB21296}"/>
              </a:ext>
            </a:extLst>
          </p:cNvPr>
          <p:cNvSpPr txBox="1"/>
          <p:nvPr/>
        </p:nvSpPr>
        <p:spPr>
          <a:xfrm>
            <a:off x="1167788" y="881349"/>
            <a:ext cx="9893147" cy="5909310"/>
          </a:xfrm>
          <a:prstGeom prst="rect">
            <a:avLst/>
          </a:prstGeom>
          <a:noFill/>
        </p:spPr>
        <p:txBody>
          <a:bodyPr wrap="square" rtlCol="0">
            <a:spAutoFit/>
          </a:bodyPr>
          <a:lstStyle/>
          <a:p>
            <a:pPr marL="285750" indent="-285750" algn="l">
              <a:buFont typeface="Arial" panose="020B0604020202020204" pitchFamily="34" charset="0"/>
              <a:buChar char="•"/>
            </a:pPr>
            <a:r>
              <a:rPr lang="en-US" b="0" i="0" dirty="0">
                <a:effectLst/>
                <a:latin typeface="American Typewriter" panose="02090604020004020304" pitchFamily="18" charset="77"/>
              </a:rPr>
              <a:t>Scores: This is the base class that handles fetching scores data from a provided URL. It initializes with the URL, sends a request to the URL, and retrieves the JSON response. The </a:t>
            </a:r>
            <a:r>
              <a:rPr lang="en-US" b="0" i="0" dirty="0" err="1">
                <a:effectLst/>
                <a:latin typeface="American Typewriter" panose="02090604020004020304" pitchFamily="18" charset="77"/>
              </a:rPr>
              <a:t>get_scores</a:t>
            </a:r>
            <a:r>
              <a:rPr lang="en-US" b="0" i="0" dirty="0">
                <a:effectLst/>
                <a:latin typeface="American Typewriter" panose="02090604020004020304" pitchFamily="18" charset="77"/>
              </a:rPr>
              <a:t> method parses the JSON data to extract relevant information about the games, such as home team, away team, scores, and game status.</a:t>
            </a:r>
          </a:p>
          <a:p>
            <a:pPr algn="l"/>
            <a:endParaRPr lang="en-US" b="0" i="0" dirty="0">
              <a:effectLst/>
              <a:latin typeface="American Typewriter" panose="02090604020004020304" pitchFamily="18" charset="77"/>
            </a:endParaRPr>
          </a:p>
          <a:p>
            <a:pPr marL="285750" indent="-285750" algn="l">
              <a:buFont typeface="Arial" panose="020B0604020202020204" pitchFamily="34" charset="0"/>
              <a:buChar char="•"/>
            </a:pPr>
            <a:r>
              <a:rPr lang="en-US" b="0" i="0" dirty="0" err="1">
                <a:effectLst/>
                <a:latin typeface="American Typewriter" panose="02090604020004020304" pitchFamily="18" charset="77"/>
              </a:rPr>
              <a:t>ChampionsLeague</a:t>
            </a:r>
            <a:r>
              <a:rPr lang="en-US" b="0" i="0" dirty="0">
                <a:effectLst/>
                <a:latin typeface="American Typewriter" panose="02090604020004020304" pitchFamily="18" charset="77"/>
              </a:rPr>
              <a:t>: This class inherits from Scores and specializes in retrieving scores for UEFA Champions League matches. It initializes with the URL specific to Champions League and utilizes the base class's methods to fetch and process the scores data.</a:t>
            </a:r>
          </a:p>
          <a:p>
            <a:pPr algn="l"/>
            <a:endParaRPr lang="en-US" b="0" i="0" dirty="0">
              <a:effectLst/>
              <a:latin typeface="American Typewriter" panose="02090604020004020304" pitchFamily="18" charset="77"/>
            </a:endParaRPr>
          </a:p>
          <a:p>
            <a:pPr marL="285750" indent="-285750" algn="l">
              <a:buFont typeface="Arial" panose="020B0604020202020204" pitchFamily="34" charset="0"/>
              <a:buChar char="•"/>
            </a:pPr>
            <a:r>
              <a:rPr lang="en-US" b="0" i="0" dirty="0">
                <a:effectLst/>
                <a:latin typeface="American Typewriter" panose="02090604020004020304" pitchFamily="18" charset="77"/>
              </a:rPr>
              <a:t>NBA: This class inherits from Scores and is dedicated to retrieving scores for NBA basketball matches. It initializes with the NBA-specific URL and uses the base class's methods to fetch and process the scores data.</a:t>
            </a:r>
          </a:p>
          <a:p>
            <a:pPr algn="l"/>
            <a:endParaRPr lang="en-US" dirty="0">
              <a:latin typeface="American Typewriter" panose="02090604020004020304" pitchFamily="18" charset="77"/>
            </a:endParaRPr>
          </a:p>
          <a:p>
            <a:pPr marL="285750" indent="-285750" algn="l">
              <a:buFont typeface="Arial" panose="020B0604020202020204" pitchFamily="34" charset="0"/>
              <a:buChar char="•"/>
            </a:pPr>
            <a:r>
              <a:rPr lang="en-US" b="0" i="0" dirty="0" err="1">
                <a:effectLst/>
                <a:latin typeface="American Typewriter" panose="02090604020004020304" pitchFamily="18" charset="77"/>
              </a:rPr>
              <a:t>PremierLeague</a:t>
            </a:r>
            <a:r>
              <a:rPr lang="en-US" b="0" i="0" dirty="0">
                <a:effectLst/>
                <a:latin typeface="American Typewriter" panose="02090604020004020304" pitchFamily="18" charset="77"/>
              </a:rPr>
              <a:t>: Similar to the above classes, </a:t>
            </a:r>
            <a:r>
              <a:rPr lang="en-US" b="0" i="0" dirty="0" err="1">
                <a:effectLst/>
                <a:latin typeface="American Typewriter" panose="02090604020004020304" pitchFamily="18" charset="77"/>
              </a:rPr>
              <a:t>PremierLeague</a:t>
            </a:r>
            <a:r>
              <a:rPr lang="en-US" b="0" i="0" dirty="0">
                <a:effectLst/>
                <a:latin typeface="American Typewriter" panose="02090604020004020304" pitchFamily="18" charset="77"/>
              </a:rPr>
              <a:t> inherits from Scores and focuses on fetching scores for matches in the English Premier League. It initializes with the Premier League-specific URL and utilizes the base class's methods for fetching and processing the scores data.</a:t>
            </a:r>
          </a:p>
          <a:p>
            <a:pPr marL="285750" indent="-285750" algn="l">
              <a:buFont typeface="Arial" panose="020B0604020202020204" pitchFamily="34" charset="0"/>
              <a:buChar char="•"/>
            </a:pPr>
            <a:endParaRPr lang="en-US" b="0" i="0" dirty="0">
              <a:effectLst/>
              <a:latin typeface="American Typewriter" panose="02090604020004020304" pitchFamily="18" charset="77"/>
            </a:endParaRPr>
          </a:p>
          <a:p>
            <a:endParaRPr lang="en-US" dirty="0"/>
          </a:p>
        </p:txBody>
      </p:sp>
      <p:pic>
        <p:nvPicPr>
          <p:cNvPr id="5" name="Audio 4">
            <a:extLst>
              <a:ext uri="{FF2B5EF4-FFF2-40B4-BE49-F238E27FC236}">
                <a16:creationId xmlns:a16="http://schemas.microsoft.com/office/drawing/2014/main" id="{8784FD61-0D56-D5B5-A671-0B5E0C4281C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73710152"/>
      </p:ext>
    </p:extLst>
  </p:cSld>
  <p:clrMapOvr>
    <a:masterClrMapping/>
  </p:clrMapOvr>
  <mc:AlternateContent xmlns:mc="http://schemas.openxmlformats.org/markup-compatibility/2006">
    <mc:Choice xmlns:p14="http://schemas.microsoft.com/office/powerpoint/2010/main" Requires="p14">
      <p:transition spd="slow" p14:dur="2000" advTm="138639"/>
    </mc:Choice>
    <mc:Fallback>
      <p:transition spd="slow" advTm="1386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4F933E-0D73-D4A9-CB41-F926DF75B1C9}"/>
              </a:ext>
            </a:extLst>
          </p:cNvPr>
          <p:cNvSpPr txBox="1"/>
          <p:nvPr/>
        </p:nvSpPr>
        <p:spPr>
          <a:xfrm>
            <a:off x="1509311" y="782198"/>
            <a:ext cx="9121966" cy="2308324"/>
          </a:xfrm>
          <a:prstGeom prst="rect">
            <a:avLst/>
          </a:prstGeom>
          <a:noFill/>
        </p:spPr>
        <p:txBody>
          <a:bodyPr wrap="square" rtlCol="0">
            <a:spAutoFit/>
          </a:bodyPr>
          <a:lstStyle/>
          <a:p>
            <a:pPr marL="285750" indent="-285750">
              <a:buFont typeface="Arial" panose="020B0604020202020204" pitchFamily="34" charset="0"/>
              <a:buChar char="•"/>
            </a:pPr>
            <a:r>
              <a:rPr lang="en-US" b="0" i="0" dirty="0" err="1">
                <a:effectLst/>
                <a:latin typeface="American Typewriter" panose="02090604020004020304" pitchFamily="18" charset="77"/>
              </a:rPr>
              <a:t>LaLiga</a:t>
            </a:r>
            <a:r>
              <a:rPr lang="en-US" b="0" i="0" dirty="0">
                <a:effectLst/>
                <a:latin typeface="American Typewriter" panose="02090604020004020304" pitchFamily="18" charset="77"/>
              </a:rPr>
              <a:t>, Ligue1, Bundesliga, NFL, and </a:t>
            </a:r>
            <a:r>
              <a:rPr lang="en-US" b="0" i="0" dirty="0" err="1">
                <a:effectLst/>
                <a:latin typeface="American Typewriter" panose="02090604020004020304" pitchFamily="18" charset="77"/>
              </a:rPr>
              <a:t>SerieA</a:t>
            </a:r>
            <a:r>
              <a:rPr lang="en-US" b="0" i="0" dirty="0">
                <a:effectLst/>
                <a:latin typeface="American Typewriter" panose="02090604020004020304" pitchFamily="18" charset="77"/>
              </a:rPr>
              <a:t>: These classes follow the same pattern as </a:t>
            </a:r>
            <a:r>
              <a:rPr lang="en-US" b="0" i="0" dirty="0" err="1">
                <a:effectLst/>
                <a:latin typeface="American Typewriter" panose="02090604020004020304" pitchFamily="18" charset="77"/>
              </a:rPr>
              <a:t>ChampionsLeague</a:t>
            </a:r>
            <a:r>
              <a:rPr lang="en-US" b="0" i="0" dirty="0">
                <a:effectLst/>
                <a:latin typeface="American Typewriter" panose="02090604020004020304" pitchFamily="18" charset="77"/>
              </a:rPr>
              <a:t>, NBA, and </a:t>
            </a:r>
            <a:r>
              <a:rPr lang="en-US" b="0" i="0" dirty="0" err="1">
                <a:effectLst/>
                <a:latin typeface="American Typewriter" panose="02090604020004020304" pitchFamily="18" charset="77"/>
              </a:rPr>
              <a:t>PremierLeague</a:t>
            </a:r>
            <a:r>
              <a:rPr lang="en-US" b="0" i="0" dirty="0">
                <a:effectLst/>
                <a:latin typeface="American Typewriter" panose="02090604020004020304" pitchFamily="18" charset="77"/>
              </a:rPr>
              <a:t>. They inherit from Scores and handle retrieving scores for their respective leagues (La Liga, Ligue 1, Bundesliga, NFL, and Serie A) by initializing with the corresponding URLs read from a txt file </a:t>
            </a:r>
          </a:p>
          <a:p>
            <a:pPr marL="285750" indent="-285750">
              <a:buFont typeface="Arial" panose="020B0604020202020204" pitchFamily="34" charset="0"/>
              <a:buChar char="•"/>
            </a:pPr>
            <a:r>
              <a:rPr lang="en-US" dirty="0">
                <a:latin typeface="American Typewriter" panose="02090604020004020304" pitchFamily="18" charset="77"/>
              </a:rPr>
              <a:t> </a:t>
            </a:r>
            <a:r>
              <a:rPr lang="en-US" b="0" i="0" dirty="0">
                <a:effectLst/>
                <a:latin typeface="American Typewriter" panose="02090604020004020304" pitchFamily="18" charset="77"/>
              </a:rPr>
              <a:t>Tests the retrieval of NBA scores. It checks if the scores data is not empty and verifies the presence of required keys in each score entry.</a:t>
            </a:r>
          </a:p>
          <a:p>
            <a:endParaRPr lang="en-US" dirty="0"/>
          </a:p>
        </p:txBody>
      </p:sp>
      <p:pic>
        <p:nvPicPr>
          <p:cNvPr id="8" name="Audio 7">
            <a:extLst>
              <a:ext uri="{FF2B5EF4-FFF2-40B4-BE49-F238E27FC236}">
                <a16:creationId xmlns:a16="http://schemas.microsoft.com/office/drawing/2014/main" id="{26D5CFA3-DE7E-DFC5-471F-E62434C571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84622170"/>
      </p:ext>
    </p:extLst>
  </p:cSld>
  <p:clrMapOvr>
    <a:masterClrMapping/>
  </p:clrMapOvr>
  <mc:AlternateContent xmlns:mc="http://schemas.openxmlformats.org/markup-compatibility/2006">
    <mc:Choice xmlns:p14="http://schemas.microsoft.com/office/powerpoint/2010/main" Requires="p14">
      <p:transition spd="slow" p14:dur="2000" advTm="51503"/>
    </mc:Choice>
    <mc:Fallback>
      <p:transition spd="slow" advTm="515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CC1B3-ADF1-0EF6-2B77-87BC58363216}"/>
              </a:ext>
            </a:extLst>
          </p:cNvPr>
          <p:cNvSpPr>
            <a:spLocks noGrp="1"/>
          </p:cNvSpPr>
          <p:nvPr>
            <p:ph type="title"/>
          </p:nvPr>
        </p:nvSpPr>
        <p:spPr>
          <a:xfrm>
            <a:off x="1371600" y="685800"/>
            <a:ext cx="9601200" cy="974834"/>
          </a:xfrm>
        </p:spPr>
        <p:txBody>
          <a:bodyPr/>
          <a:lstStyle/>
          <a:p>
            <a:r>
              <a:rPr lang="en-US" dirty="0">
                <a:latin typeface="American Typewriter" panose="02090604020004020304" pitchFamily="18" charset="77"/>
              </a:rPr>
              <a:t>How does it run?</a:t>
            </a:r>
          </a:p>
        </p:txBody>
      </p:sp>
      <p:sp>
        <p:nvSpPr>
          <p:cNvPr id="3" name="Content Placeholder 2">
            <a:extLst>
              <a:ext uri="{FF2B5EF4-FFF2-40B4-BE49-F238E27FC236}">
                <a16:creationId xmlns:a16="http://schemas.microsoft.com/office/drawing/2014/main" id="{C95F795C-491B-D62A-6367-D556B3AA9B3F}"/>
              </a:ext>
            </a:extLst>
          </p:cNvPr>
          <p:cNvSpPr>
            <a:spLocks noGrp="1"/>
          </p:cNvSpPr>
          <p:nvPr>
            <p:ph idx="1"/>
          </p:nvPr>
        </p:nvSpPr>
        <p:spPr>
          <a:xfrm>
            <a:off x="1371600" y="1828800"/>
            <a:ext cx="9601200" cy="4038600"/>
          </a:xfrm>
        </p:spPr>
        <p:txBody>
          <a:bodyPr/>
          <a:lstStyle/>
          <a:p>
            <a:endParaRPr lang="en-US" dirty="0"/>
          </a:p>
        </p:txBody>
      </p:sp>
    </p:spTree>
    <p:extLst>
      <p:ext uri="{BB962C8B-B14F-4D97-AF65-F5344CB8AC3E}">
        <p14:creationId xmlns:p14="http://schemas.microsoft.com/office/powerpoint/2010/main" val="1204061126"/>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112</TotalTime>
  <Words>660</Words>
  <Application>Microsoft Macintosh PowerPoint</Application>
  <PresentationFormat>Widescreen</PresentationFormat>
  <Paragraphs>33</Paragraphs>
  <Slides>9</Slides>
  <Notes>1</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American Typewriter</vt:lpstr>
      <vt:lpstr>Arial</vt:lpstr>
      <vt:lpstr>Calibri</vt:lpstr>
      <vt:lpstr>Franklin Gothic Book</vt:lpstr>
      <vt:lpstr>Crop</vt:lpstr>
      <vt:lpstr>Score sport tracker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does it run?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Score sport tracker </dc:title>
  <dc:creator>Microsoft Office User</dc:creator>
  <cp:lastModifiedBy>Microsoft Office User</cp:lastModifiedBy>
  <cp:revision>2</cp:revision>
  <dcterms:created xsi:type="dcterms:W3CDTF">2023-05-21T22:30:07Z</dcterms:created>
  <dcterms:modified xsi:type="dcterms:W3CDTF">2023-05-22T00:22:08Z</dcterms:modified>
</cp:coreProperties>
</file>

<file path=docProps/thumbnail.jpeg>
</file>